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36004500"/>
  <p:notesSz cx="6858000" cy="9144000"/>
  <p:defaultTextStyle>
    <a:defPPr>
      <a:defRPr lang="pt-BR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n Rodrigues Macedo" initials="WRM" lastIdx="1" clrIdx="0">
    <p:extLst>
      <p:ext uri="{19B8F6BF-5375-455C-9EA6-DF929625EA0E}">
        <p15:presenceInfo xmlns:p15="http://schemas.microsoft.com/office/powerpoint/2012/main" userId="2826135ddc349a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D4A"/>
    <a:srgbClr val="3D8152"/>
    <a:srgbClr val="FFDCA6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1398" y="36"/>
      </p:cViewPr>
      <p:guideLst>
        <p:guide orient="horz" pos="11340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1184734"/>
            <a:ext cx="24483060" cy="771763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0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18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7567613"/>
            <a:ext cx="20412551" cy="1612868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7567613"/>
            <a:ext cx="60767595" cy="1612868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85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66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313622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526024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68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44105513"/>
            <a:ext cx="40590072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44105513"/>
            <a:ext cx="40590075" cy="12474892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45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91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19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433515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50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8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8401053"/>
            <a:ext cx="25923240" cy="23761306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81C5-235B-4F5A-8100-5B01990827F2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69D1-4202-431E-A480-0CF5B162B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821B315-6E84-A1DE-516A-9A122B82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151" y="33877922"/>
            <a:ext cx="3275605" cy="1817961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C95A8264-22AF-367F-F5BA-64B2CAD99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7678" r="21351" b="9261"/>
          <a:stretch/>
        </p:blipFill>
        <p:spPr>
          <a:xfrm>
            <a:off x="158619" y="-106857"/>
            <a:ext cx="8136904" cy="521967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48272" y="6888197"/>
            <a:ext cx="27579063" cy="2232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499757" y="5544866"/>
            <a:ext cx="26282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00" b="1" dirty="0">
                <a:latin typeface="Arial" panose="020B0604020202020204" pitchFamily="34" charset="0"/>
                <a:cs typeface="Arial" panose="020B0604020202020204" pitchFamily="34" charset="0"/>
              </a:rPr>
              <a:t>APLICAÇÃO E EFEITO ANTIOXIDANTE DO ÁCIDO GÁLICO SOBRE A QUALIDADE DE SEMENTES DE TRIGO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69381" y="8137154"/>
            <a:ext cx="26282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NOBRE, D. A. C.</a:t>
            </a:r>
            <a:r>
              <a:rPr lang="pt-BR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 1*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; LOPES, L. S.</a:t>
            </a:r>
            <a:r>
              <a:rPr lang="pt-BR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; MACEDO, W. R.</a:t>
            </a:r>
            <a:r>
              <a:rPr lang="pt-BR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; SILVA, G. H.</a:t>
            </a:r>
            <a:r>
              <a:rPr lang="pt-BR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;  JAIMES, E. H. L.</a:t>
            </a:r>
            <a:r>
              <a:rPr lang="pt-BR" sz="3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pt-BR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Viçosa, Campus Rio Paranaíba, Minas Gerais. *danubia_nobre@yahoo.com.br </a:t>
            </a:r>
          </a:p>
          <a:p>
            <a:pPr algn="ctr"/>
            <a:r>
              <a:rPr lang="pt-BR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COMAM: Comercial Agrícola Mineira, Belo Horizonte, </a:t>
            </a:r>
            <a:r>
              <a:rPr lang="pt-BR" sz="3000" dirty="0" err="1">
                <a:latin typeface="Arial" panose="020B0604020202020204" pitchFamily="34" charset="0"/>
                <a:cs typeface="Arial" panose="020B0604020202020204" pitchFamily="34" charset="0"/>
              </a:rPr>
              <a:t>MInas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Gerais.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5387" y="11449522"/>
            <a:ext cx="132624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O ácido gálico apresenta atividade antioxidante, que reduz a ação danosa das espécies reativas de oxigênio quando em excesso durante o processo de germinação. Portanto, objetivou-se avaliar o modo de aplicação e o efeito antioxidante do composto ácido gálico sobre a qualidade de sementes de trigo.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5755668" y="27466070"/>
            <a:ext cx="12039619" cy="436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O ácido gálico apresenta potencial uso na agricultura e quando aplicado em embebição, expressa maior vigor e germinação para as sementes de trigo, mesmo quando submetidas ao envelhecimento acelerado.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64296" y="30557191"/>
            <a:ext cx="130786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Tabela 1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Germinação (%) de sementes de trigo submetidas a diferentes doses de ácido gálico e modos de aplicação.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7077" y="18074258"/>
            <a:ext cx="13325847" cy="1060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Sementes de trigo BRS 264.. </a:t>
            </a:r>
          </a:p>
          <a:p>
            <a:pPr marL="180000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Ácido gálico: 0,00; 0,01; 0,10; 1,00 e 10,00 mg L</a:t>
            </a:r>
            <a:r>
              <a:rPr lang="pt-BR" sz="3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-1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95250" indent="84138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Aplicação = 1: ácido gálico sobre papel </a:t>
            </a:r>
            <a:r>
              <a:rPr lang="pt-BR" sz="3800" dirty="0" err="1">
                <a:solidFill>
                  <a:srgbClr val="000000"/>
                </a:solidFill>
                <a:latin typeface="Arial" panose="020B0604020202020204" pitchFamily="34" charset="0"/>
              </a:rPr>
              <a:t>germitest</a:t>
            </a:r>
            <a:r>
              <a:rPr lang="pt-BR" sz="3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; 2: sementes envelhecidas e ácido gálico sobre papel </a:t>
            </a:r>
            <a:r>
              <a:rPr lang="pt-BR" sz="3800" dirty="0" err="1">
                <a:solidFill>
                  <a:srgbClr val="000000"/>
                </a:solidFill>
                <a:latin typeface="Arial" panose="020B0604020202020204" pitchFamily="34" charset="0"/>
              </a:rPr>
              <a:t>germitest</a:t>
            </a:r>
            <a:r>
              <a:rPr lang="pt-BR" sz="3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; 3: sementes embebidas em ácido gálico; 4: sementes envelhecidas e embebidas em ácido gálico e 5: sementes embebidas  em ácido gálico e envelhecidas.</a:t>
            </a:r>
          </a:p>
          <a:p>
            <a:pPr marL="95250" indent="84138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Envelhecimento acelerado das sementes (43 </a:t>
            </a:r>
            <a:r>
              <a:rPr lang="pt-BR" sz="3800" dirty="0" err="1">
                <a:solidFill>
                  <a:srgbClr val="000000"/>
                </a:solidFill>
                <a:latin typeface="Arial" panose="020B0604020202020204" pitchFamily="34" charset="0"/>
              </a:rPr>
              <a:t>ºC</a:t>
            </a: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/48 h).</a:t>
            </a:r>
          </a:p>
          <a:p>
            <a:pPr marL="180000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Avaliações: vigor e germinação (BRASIL, 2009).</a:t>
            </a:r>
          </a:p>
          <a:p>
            <a:pPr marL="180000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Fatorial 5 x 5 (doses x modo de aplicação).</a:t>
            </a:r>
          </a:p>
          <a:p>
            <a:pPr marL="180000" algn="just" defTabSz="914491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000000"/>
                </a:solidFill>
                <a:latin typeface="Arial" panose="020B0604020202020204" pitchFamily="34" charset="0"/>
              </a:rPr>
              <a:t> Anova e teste LSD (5%).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648273" y="5328842"/>
            <a:ext cx="27579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648271" y="10009362"/>
            <a:ext cx="27579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6523"/>
              </p:ext>
            </p:extLst>
          </p:nvPr>
        </p:nvGraphicFramePr>
        <p:xfrm>
          <a:off x="15159947" y="10900769"/>
          <a:ext cx="1273443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12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2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Aplicação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Doses de Ácido Gálico (mg L</a:t>
                      </a:r>
                      <a:r>
                        <a:rPr lang="pt-BR" sz="3600" baseline="30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-1</a:t>
                      </a: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bB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bB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bB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99,5 aA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98,0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97,5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98,5</a:t>
                      </a:r>
                      <a:r>
                        <a:rPr lang="pt-BR" sz="3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3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aA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Subtitle 2"/>
          <p:cNvSpPr txBox="1">
            <a:spLocks/>
          </p:cNvSpPr>
          <p:nvPr/>
        </p:nvSpPr>
        <p:spPr bwMode="auto">
          <a:xfrm>
            <a:off x="15161090" y="14833898"/>
            <a:ext cx="12621588" cy="6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pt-BR"/>
            </a:defPPr>
            <a:lvl1pPr marL="0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579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9159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739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8319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2898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7478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2057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6638" algn="l" defTabSz="362915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Médias seguidas de mesma letra, minúscula na coluna e maiúscula na linha, não diferem entre si pelo teste LSD (5%).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648272" y="32403850"/>
            <a:ext cx="275790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767224" y="33988026"/>
            <a:ext cx="1356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Agricultura, Pecuária e Abastecimento.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Regras para Análise de Sementes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Secretaria de Defesa Agropecuária. Brasília: Mapa/ACS, 2009. 399 p.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5697944" y="24229198"/>
            <a:ext cx="123384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Figura 1.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Vigor (%) de sementes de trigo submetidas a diferentes doses de ácido gálico e modos de aplicação.. </a:t>
            </a: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351" y="16576360"/>
            <a:ext cx="12851365" cy="75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A1F887AF-130D-9D2C-26FD-2C4DA4235C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2933" r="8946" b="74365"/>
          <a:stretch/>
        </p:blipFill>
        <p:spPr>
          <a:xfrm>
            <a:off x="2615960" y="10081370"/>
            <a:ext cx="9865096" cy="1539855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9552F935-5F49-FA5E-C797-1FC5F192F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28005" r="9243" b="48684"/>
          <a:stretch/>
        </p:blipFill>
        <p:spPr>
          <a:xfrm>
            <a:off x="2615960" y="16634098"/>
            <a:ext cx="9865096" cy="1586890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32E27961-7259-F2B0-3E9E-78D742DBCB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51468" r="9538" b="26222"/>
          <a:stretch/>
        </p:blipFill>
        <p:spPr>
          <a:xfrm>
            <a:off x="2347452" y="28785802"/>
            <a:ext cx="9865096" cy="1529816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18E6C269-975A-83D1-26B9-96D33588F5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74106" r="9538" b="2320"/>
          <a:stretch/>
        </p:blipFill>
        <p:spPr>
          <a:xfrm>
            <a:off x="16539336" y="25790581"/>
            <a:ext cx="9865096" cy="161646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B271020-F1E8-B327-BF53-D97B9E1D72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3138" r="9242" b="74678"/>
          <a:stretch/>
        </p:blipFill>
        <p:spPr>
          <a:xfrm>
            <a:off x="3392660" y="32475858"/>
            <a:ext cx="8021900" cy="1236954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B6A6313F-0644-B0A2-E302-49F8107804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28017" r="9242" b="49200"/>
          <a:stretch/>
        </p:blipFill>
        <p:spPr>
          <a:xfrm>
            <a:off x="17668540" y="32508007"/>
            <a:ext cx="8021900" cy="126575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6AEE764-7B42-FFDE-0988-A1C22BD5F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87257" r="71742" b="7425"/>
          <a:stretch/>
        </p:blipFill>
        <p:spPr bwMode="auto">
          <a:xfrm>
            <a:off x="15755668" y="34118139"/>
            <a:ext cx="3275605" cy="10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CC3A95-EC2F-69C9-0651-166BA938671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604" y="33772002"/>
            <a:ext cx="4824536" cy="177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1992E0-B15B-9C3C-9263-BF8A9282E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7678" r="21351" b="9261"/>
          <a:stretch/>
        </p:blipFill>
        <p:spPr>
          <a:xfrm rot="10800000">
            <a:off x="20474236" y="72259"/>
            <a:ext cx="8136904" cy="52196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2CB3D7-4681-ABDA-12C1-A22CE6A45B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25665" r="18103" b="18740"/>
          <a:stretch/>
        </p:blipFill>
        <p:spPr>
          <a:xfrm>
            <a:off x="9183312" y="69327"/>
            <a:ext cx="10508980" cy="51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8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456</Words>
  <Application>Microsoft Office PowerPoint</Application>
  <PresentationFormat>Personalizar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 Macedo</dc:creator>
  <cp:lastModifiedBy>Pedro Miranda</cp:lastModifiedBy>
  <cp:revision>62</cp:revision>
  <dcterms:created xsi:type="dcterms:W3CDTF">2016-10-17T22:54:31Z</dcterms:created>
  <dcterms:modified xsi:type="dcterms:W3CDTF">2023-09-21T16:44:11Z</dcterms:modified>
</cp:coreProperties>
</file>